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2.2560912800602212E-2"/>
          <c:y val="0"/>
          <c:w val="0.97743877113110722"/>
          <c:h val="0.99644944645084665"/>
        </c:manualLayout>
      </c:layout>
      <c:barChart>
        <c:barDir val="col"/>
        <c:grouping val="clustered"/>
        <c:ser>
          <c:idx val="1"/>
          <c:order val="0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cat>
            <c:strRef>
              <c:f>Hoja1!$A$2:$A$5</c:f>
              <c:strCache>
                <c:ptCount val="3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1"/>
          <c:tx>
            <c:strRef>
              <c:f>Hoja1!$D$1</c:f>
              <c:strCache>
                <c:ptCount val="1"/>
                <c:pt idx="0">
                  <c:v>Columna2</c:v>
                </c:pt>
              </c:strCache>
            </c:strRef>
          </c:tx>
          <c:cat>
            <c:strRef>
              <c:f>Hoja1!$A$2:$A$5</c:f>
              <c:strCache>
                <c:ptCount val="3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</c:ser>
        <c:axId val="91493504"/>
        <c:axId val="101889536"/>
      </c:barChart>
      <c:catAx>
        <c:axId val="91493504"/>
        <c:scaling>
          <c:orientation val="minMax"/>
        </c:scaling>
        <c:delete val="1"/>
        <c:axPos val="b"/>
        <c:tickLblPos val="nextTo"/>
        <c:crossAx val="101889536"/>
        <c:crosses val="autoZero"/>
        <c:auto val="1"/>
        <c:lblAlgn val="ctr"/>
        <c:lblOffset val="100"/>
      </c:catAx>
      <c:valAx>
        <c:axId val="101889536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91493504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1.0709519676736022E-2"/>
          <c:y val="0"/>
          <c:w val="0.97743877113110755"/>
          <c:h val="0.99644944645084665"/>
        </c:manualLayout>
      </c:layout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FF0000"/>
            </a:solidFill>
          </c:spPr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cat>
            <c:strRef>
              <c:f>Hoja1!$A$2:$A$5</c:f>
              <c:strCache>
                <c:ptCount val="3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cat>
            <c:strRef>
              <c:f>Hoja1!$A$2:$A$5</c:f>
              <c:strCache>
                <c:ptCount val="3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Columna2</c:v>
                </c:pt>
              </c:strCache>
            </c:strRef>
          </c:tx>
          <c:cat>
            <c:strRef>
              <c:f>Hoja1!$A$2:$A$5</c:f>
              <c:strCache>
                <c:ptCount val="3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</c:ser>
        <c:axId val="118567680"/>
        <c:axId val="118569216"/>
      </c:barChart>
      <c:catAx>
        <c:axId val="118567680"/>
        <c:scaling>
          <c:orientation val="minMax"/>
        </c:scaling>
        <c:delete val="1"/>
        <c:axPos val="b"/>
        <c:tickLblPos val="nextTo"/>
        <c:crossAx val="118569216"/>
        <c:crosses val="autoZero"/>
        <c:auto val="1"/>
        <c:lblAlgn val="ctr"/>
        <c:lblOffset val="100"/>
      </c:catAx>
      <c:valAx>
        <c:axId val="118569216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118567680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0" y="2760700"/>
            <a:ext cx="9144000" cy="4097299"/>
          </a:xfrm>
          <a:prstGeom prst="rect">
            <a:avLst/>
          </a:prstGeom>
          <a:gradFill flip="none" rotWithShape="1">
            <a:gsLst>
              <a:gs pos="0">
                <a:srgbClr val="00B2A9">
                  <a:shade val="30000"/>
                  <a:satMod val="115000"/>
                </a:srgbClr>
              </a:gs>
              <a:gs pos="50000">
                <a:srgbClr val="00B2A9">
                  <a:shade val="67500"/>
                  <a:satMod val="115000"/>
                </a:srgbClr>
              </a:gs>
              <a:gs pos="100000">
                <a:srgbClr val="00B2A9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64" b="45222"/>
          <a:stretch/>
        </p:blipFill>
        <p:spPr>
          <a:xfrm>
            <a:off x="-7749" y="3657600"/>
            <a:ext cx="5167405" cy="3200400"/>
          </a:xfrm>
          <a:prstGeom prst="rect">
            <a:avLst/>
          </a:prstGeom>
        </p:spPr>
      </p:pic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473766" y="668145"/>
            <a:ext cx="4820238" cy="1051009"/>
          </a:xfrm>
          <a:prstGeom prst="rect">
            <a:avLst/>
          </a:prstGeom>
        </p:spPr>
        <p:txBody>
          <a:bodyPr anchor="t" anchorCtr="0"/>
          <a:lstStyle>
            <a:lvl1pPr>
              <a:defRPr lang="es-ES" sz="3000" b="1" kern="1200" dirty="0">
                <a:solidFill>
                  <a:srgbClr val="00B2A9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16" name="Marcador de fecha 6"/>
          <p:cNvSpPr>
            <a:spLocks noGrp="1"/>
          </p:cNvSpPr>
          <p:nvPr>
            <p:ph type="dt" sz="half" idx="10"/>
          </p:nvPr>
        </p:nvSpPr>
        <p:spPr>
          <a:xfrm>
            <a:off x="473766" y="2144105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es-ES" sz="1600">
                <a:solidFill>
                  <a:srgbClr val="4B4F54"/>
                </a:solidFill>
              </a:defRPr>
            </a:lvl1pPr>
          </a:lstStyle>
          <a:p>
            <a:fld id="{211E3919-4C93-41FD-914A-A29DAED68BEE}" type="datetimeFigureOut">
              <a:rPr lang="es-ES" smtClean="0"/>
              <a:t>13/08/2015</a:t>
            </a:fld>
            <a:endParaRPr lang="es-ES"/>
          </a:p>
        </p:txBody>
      </p:sp>
      <p:sp>
        <p:nvSpPr>
          <p:cNvPr id="17" name="Subtítulo 2"/>
          <p:cNvSpPr>
            <a:spLocks noGrp="1"/>
          </p:cNvSpPr>
          <p:nvPr>
            <p:ph type="subTitle" idx="1"/>
          </p:nvPr>
        </p:nvSpPr>
        <p:spPr>
          <a:xfrm>
            <a:off x="473766" y="1758061"/>
            <a:ext cx="5040629" cy="45566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s-ES" sz="1600" b="1">
                <a:solidFill>
                  <a:srgbClr val="4B4F54"/>
                </a:solidFill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598" y="813469"/>
            <a:ext cx="2670402" cy="106662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778" y="1003895"/>
            <a:ext cx="2478028" cy="71525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77132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ndo Gris quironsal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B4F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rgbClr val="4B4F54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145" y="6061152"/>
            <a:ext cx="1770278" cy="707090"/>
          </a:xfrm>
          <a:prstGeom prst="rect">
            <a:avLst/>
          </a:prstGeom>
        </p:spPr>
      </p:pic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69F39C8-3270-45C6-978B-13FE86461AAD}" type="slidenum">
              <a:rPr lang="es-ES" smtClean="0"/>
              <a:t>‹Nº›</a:t>
            </a:fld>
            <a:endParaRPr lang="es-ES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06" t="45056" r="-826" b="-311"/>
          <a:stretch/>
        </p:blipFill>
        <p:spPr>
          <a:xfrm>
            <a:off x="-23247" y="0"/>
            <a:ext cx="5582464" cy="3425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16486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erre grac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00B2A9">
                  <a:shade val="30000"/>
                  <a:satMod val="115000"/>
                </a:srgbClr>
              </a:gs>
              <a:gs pos="50000">
                <a:srgbClr val="00B2A9">
                  <a:shade val="67500"/>
                  <a:satMod val="115000"/>
                </a:srgbClr>
              </a:gs>
              <a:gs pos="100000">
                <a:srgbClr val="00B2A9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69F39C8-3270-45C6-978B-13FE86461AAD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Marcador de texto 6"/>
          <p:cNvSpPr>
            <a:spLocks noGrp="1"/>
          </p:cNvSpPr>
          <p:nvPr>
            <p:ph type="body" sz="quarter" idx="11" hasCustomPrompt="1"/>
          </p:nvPr>
        </p:nvSpPr>
        <p:spPr>
          <a:xfrm>
            <a:off x="1797198" y="5042998"/>
            <a:ext cx="3560008" cy="4171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es-ES" dirty="0" err="1" smtClean="0">
                <a:solidFill>
                  <a:srgbClr val="00B2A9"/>
                </a:solidFill>
              </a:rPr>
              <a:t>asdf</a:t>
            </a:r>
            <a:endParaRPr lang="es-ES" dirty="0">
              <a:solidFill>
                <a:srgbClr val="00B2A9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488" y="4878191"/>
            <a:ext cx="2278871" cy="910234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06" t="45056" r="-826" b="-311"/>
          <a:stretch/>
        </p:blipFill>
        <p:spPr>
          <a:xfrm>
            <a:off x="-23247" y="0"/>
            <a:ext cx="5582464" cy="3425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7949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ra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0" y="0"/>
            <a:ext cx="9144000" cy="4374490"/>
          </a:xfrm>
          <a:prstGeom prst="rect">
            <a:avLst/>
          </a:prstGeom>
          <a:gradFill flip="none" rotWithShape="1">
            <a:gsLst>
              <a:gs pos="0">
                <a:srgbClr val="00B2A9">
                  <a:shade val="30000"/>
                  <a:satMod val="115000"/>
                </a:srgbClr>
              </a:gs>
              <a:gs pos="50000">
                <a:srgbClr val="00B2A9">
                  <a:shade val="67500"/>
                  <a:satMod val="115000"/>
                </a:srgbClr>
              </a:gs>
              <a:gs pos="100000">
                <a:srgbClr val="00B2A9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60052" y="5476751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algn="l" defTabSz="914400" rtl="0" eaLnBrk="1" latinLnBrk="0" hangingPunct="1">
              <a:defRPr lang="es-ES" sz="1400" kern="1200" dirty="0">
                <a:solidFill>
                  <a:srgbClr val="E03E5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11E3919-4C93-41FD-914A-A29DAED68BEE}" type="datetimeFigureOut">
              <a:rPr lang="es-ES" smtClean="0"/>
              <a:t>13/08/2015</a:t>
            </a:fld>
            <a:endParaRPr lang="es-ES"/>
          </a:p>
        </p:txBody>
      </p:sp>
      <p:sp>
        <p:nvSpPr>
          <p:cNvPr id="8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60052" y="5090707"/>
            <a:ext cx="3051244" cy="386043"/>
          </a:xfrm>
          <a:prstGeom prst="rect">
            <a:avLst/>
          </a:prstGeom>
        </p:spPr>
        <p:txBody>
          <a:bodyPr/>
          <a:lstStyle>
            <a:lvl1pPr>
              <a:defRPr lang="es-ES" sz="1400" b="1" kern="1200" dirty="0">
                <a:solidFill>
                  <a:srgbClr val="E03E5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dirty="0" smtClean="0"/>
              <a:t>Haga clic para modificar el texto</a:t>
            </a:r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1888" y="5210373"/>
            <a:ext cx="2492658" cy="71948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06" t="45056" r="-826" b="-311"/>
          <a:stretch/>
        </p:blipFill>
        <p:spPr>
          <a:xfrm>
            <a:off x="-23247" y="0"/>
            <a:ext cx="5582464" cy="3425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98568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1E3919-4C93-41FD-914A-A29DAED68BEE}" type="datetimeFigureOut">
              <a:rPr lang="es-ES" smtClean="0"/>
              <a:t>13/08/2015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39C8-3270-45C6-978B-13FE86461AA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595CFD-4B6B-42E3-8C61-1A51D4500478}" type="datetimeFigureOut">
              <a:rPr lang="es-ES" smtClean="0"/>
              <a:pPr/>
              <a:t>13/08/2015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FC70DC-2190-487E-9861-038CE8F2C3F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Í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9F39C8-3270-45C6-978B-13FE86461AAD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Marcador de texto 21"/>
          <p:cNvSpPr>
            <a:spLocks noGrp="1"/>
          </p:cNvSpPr>
          <p:nvPr>
            <p:ph type="body" sz="quarter" idx="11"/>
          </p:nvPr>
        </p:nvSpPr>
        <p:spPr>
          <a:xfrm>
            <a:off x="2728911" y="2057170"/>
            <a:ext cx="5172076" cy="3238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es-ES" sz="18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3" name="Conector recto 12"/>
          <p:cNvCxnSpPr/>
          <p:nvPr/>
        </p:nvCxnSpPr>
        <p:spPr>
          <a:xfrm>
            <a:off x="2280493" y="2038120"/>
            <a:ext cx="0" cy="3888955"/>
          </a:xfrm>
          <a:prstGeom prst="line">
            <a:avLst/>
          </a:prstGeom>
          <a:ln w="19050"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816429" y="1831057"/>
            <a:ext cx="1335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solidFill>
                  <a:srgbClr val="4B4F54"/>
                </a:solidFill>
              </a:rPr>
              <a:t>Índice</a:t>
            </a:r>
            <a:endParaRPr lang="es-ES" sz="3600" dirty="0">
              <a:solidFill>
                <a:srgbClr val="4B4F5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732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áginas interi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9F39C8-3270-45C6-978B-13FE86461AAD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658356" y="2564467"/>
            <a:ext cx="7886700" cy="1524001"/>
          </a:xfrm>
          <a:prstGeom prst="rect">
            <a:avLst/>
          </a:prstGeom>
        </p:spPr>
        <p:txBody>
          <a:bodyPr/>
          <a:lstStyle>
            <a:lvl1pPr marL="36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B2A9"/>
              </a:buClr>
              <a:buSzPct val="120000"/>
              <a:buFont typeface="Wingdings" panose="05000000000000000000" pitchFamily="2" charset="2"/>
              <a:buChar char="§"/>
              <a:def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1pPr>
            <a:lvl2pPr marL="36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4B4F54"/>
              </a:buClr>
              <a:buSzPct val="120000"/>
              <a:buFont typeface="Wingdings" panose="05000000000000000000" pitchFamily="2" charset="2"/>
              <a:buChar char="§"/>
              <a:def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2pPr>
            <a:lvl3pPr marL="36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4B4F54"/>
              </a:buClr>
              <a:buSzPct val="120000"/>
              <a:buFont typeface="Wingdings" panose="05000000000000000000" pitchFamily="2" charset="2"/>
              <a:buChar char="§"/>
              <a:def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3pPr>
            <a:lvl4pPr marL="285750" indent="-285750" algn="l" defTabSz="914400" rtl="0" eaLnBrk="1" latinLnBrk="0" hangingPunct="1">
              <a:lnSpc>
                <a:spcPct val="150000"/>
              </a:lnSpc>
              <a:buClr>
                <a:srgbClr val="00B2A9"/>
              </a:buClr>
              <a:buFont typeface="Wingdings" panose="05000000000000000000" pitchFamily="2" charset="2"/>
              <a:buChar char="§"/>
              <a:def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50000"/>
              </a:lnSpc>
              <a:buClr>
                <a:srgbClr val="00B2A9"/>
              </a:buClr>
              <a:buFont typeface="Wingdings" panose="05000000000000000000" pitchFamily="2" charset="2"/>
              <a:buChar char="§"/>
              <a:def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 smtClean="0"/>
              <a:t>  Haga clic para modificar el estilo de texto del patrón</a:t>
            </a:r>
          </a:p>
          <a:p>
            <a:pPr marL="742950" lvl="1" indent="-285750">
              <a:lnSpc>
                <a:spcPct val="200000"/>
              </a:lnSpc>
              <a:buClr>
                <a:srgbClr val="4B4F54"/>
              </a:buClr>
              <a:buSzPct val="120000"/>
              <a:buFont typeface="Wingdings" panose="05000000000000000000" pitchFamily="2" charset="2"/>
              <a:buChar char="§"/>
            </a:pPr>
            <a:r>
              <a: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rPr>
              <a:t>Segundo nivel</a:t>
            </a:r>
          </a:p>
          <a:p>
            <a:pPr marL="1085850" lvl="2" indent="-171450">
              <a:lnSpc>
                <a:spcPct val="200000"/>
              </a:lnSpc>
              <a:buSzPct val="120000"/>
              <a:buFont typeface="Wingdings" panose="05000000000000000000" pitchFamily="2" charset="2"/>
              <a:buChar char="§"/>
            </a:pPr>
            <a:r>
              <a:rPr lang="es-ES" sz="12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rPr>
              <a:t>Tercer nivel</a:t>
            </a:r>
          </a:p>
          <a:p>
            <a:pPr lvl="0"/>
            <a:endParaRPr lang="es-ES" dirty="0" smtClean="0"/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11"/>
          </p:nvPr>
        </p:nvSpPr>
        <p:spPr>
          <a:xfrm>
            <a:off x="658356" y="1582054"/>
            <a:ext cx="7161669" cy="42177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es-ES" sz="2400" b="1" kern="1200" dirty="0" smtClean="0">
                <a:solidFill>
                  <a:srgbClr val="E03E5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2"/>
          </p:nvPr>
        </p:nvSpPr>
        <p:spPr>
          <a:xfrm>
            <a:off x="658813" y="2003831"/>
            <a:ext cx="7161212" cy="3370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1pPr>
            <a:lvl2pPr>
              <a:def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2pPr>
            <a:lvl3pPr>
              <a:def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3pPr>
            <a:lvl4pPr>
              <a:def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4pPr>
            <a:lvl5pPr>
              <a:defRPr lang="es-ES" sz="1400" kern="1200" dirty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076325" y="191219"/>
            <a:ext cx="7648575" cy="292100"/>
          </a:xfrm>
          <a:prstGeom prst="rect">
            <a:avLst/>
          </a:prstGeom>
        </p:spPr>
        <p:txBody>
          <a:bodyPr/>
          <a:lstStyle>
            <a:lvl1pPr algn="r">
              <a:defRPr lang="es-ES" sz="28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526296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ca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9F39C8-3270-45C6-978B-13FE86461AAD}" type="slidenum">
              <a:rPr lang="es-ES" smtClean="0"/>
              <a:t>‹Nº›</a:t>
            </a:fld>
            <a:endParaRPr lang="es-ES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026" y="6242283"/>
            <a:ext cx="1367942" cy="3948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7188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ca con franj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9F39C8-3270-45C6-978B-13FE86461A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18197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ca con cabecera de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0" y="0"/>
            <a:ext cx="9144000" cy="768096"/>
          </a:xfrm>
          <a:prstGeom prst="rect">
            <a:avLst/>
          </a:prstGeom>
          <a:gradFill flip="none" rotWithShape="1">
            <a:gsLst>
              <a:gs pos="0">
                <a:srgbClr val="00B2A9">
                  <a:shade val="30000"/>
                  <a:satMod val="115000"/>
                </a:srgbClr>
              </a:gs>
              <a:gs pos="50000">
                <a:srgbClr val="00B2A9">
                  <a:shade val="67500"/>
                  <a:satMod val="115000"/>
                </a:srgbClr>
              </a:gs>
              <a:gs pos="100000">
                <a:srgbClr val="00B2A9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9F39C8-3270-45C6-978B-13FE86461AAD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026" y="6242283"/>
            <a:ext cx="1367942" cy="3948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64" t="46683" r="-1" b="-1732"/>
          <a:stretch/>
        </p:blipFill>
        <p:spPr>
          <a:xfrm>
            <a:off x="1" y="0"/>
            <a:ext cx="1133856" cy="70570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46203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becera d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0" y="0"/>
            <a:ext cx="9144000" cy="768096"/>
          </a:xfrm>
          <a:prstGeom prst="rect">
            <a:avLst/>
          </a:prstGeom>
          <a:gradFill flip="none" rotWithShape="1">
            <a:gsLst>
              <a:gs pos="0">
                <a:srgbClr val="00B2A9">
                  <a:shade val="30000"/>
                  <a:satMod val="115000"/>
                </a:srgbClr>
              </a:gs>
              <a:gs pos="50000">
                <a:srgbClr val="00B2A9">
                  <a:shade val="67500"/>
                  <a:satMod val="115000"/>
                </a:srgbClr>
              </a:gs>
              <a:gs pos="100000">
                <a:srgbClr val="00B2A9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9F39C8-3270-45C6-978B-13FE86461AAD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855110" y="191218"/>
            <a:ext cx="4869790" cy="452519"/>
          </a:xfrm>
          <a:prstGeom prst="rect">
            <a:avLst/>
          </a:prstGeom>
        </p:spPr>
        <p:txBody>
          <a:bodyPr/>
          <a:lstStyle>
            <a:lvl1pPr algn="r">
              <a:defRPr lang="es-ES" sz="28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026" y="6242283"/>
            <a:ext cx="1367942" cy="39484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64" t="46683" r="-1" b="-1732"/>
          <a:stretch/>
        </p:blipFill>
        <p:spPr>
          <a:xfrm>
            <a:off x="1" y="0"/>
            <a:ext cx="1133856" cy="70570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306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ca con cabecera ancha de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0" y="0"/>
            <a:ext cx="9144000" cy="1894636"/>
          </a:xfrm>
          <a:prstGeom prst="rect">
            <a:avLst/>
          </a:prstGeom>
          <a:gradFill flip="none" rotWithShape="1">
            <a:gsLst>
              <a:gs pos="0">
                <a:srgbClr val="00B2A9">
                  <a:shade val="30000"/>
                  <a:satMod val="115000"/>
                </a:srgbClr>
              </a:gs>
              <a:gs pos="50000">
                <a:srgbClr val="00B2A9">
                  <a:shade val="67500"/>
                  <a:satMod val="115000"/>
                </a:srgbClr>
              </a:gs>
              <a:gs pos="100000">
                <a:srgbClr val="00B2A9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9F39C8-3270-45C6-978B-13FE86461AAD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026" y="6242283"/>
            <a:ext cx="1367942" cy="3948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64" t="46683" r="-1" b="-1732"/>
          <a:stretch/>
        </p:blipFill>
        <p:spPr>
          <a:xfrm>
            <a:off x="1" y="0"/>
            <a:ext cx="2762032" cy="17190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84937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ndo Verde quironsal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00B2A9">
                  <a:shade val="30000"/>
                  <a:satMod val="115000"/>
                </a:srgbClr>
              </a:gs>
              <a:gs pos="50000">
                <a:srgbClr val="00B2A9">
                  <a:shade val="67500"/>
                  <a:satMod val="115000"/>
                </a:srgbClr>
              </a:gs>
              <a:gs pos="100000">
                <a:srgbClr val="00B2A9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64" b="45222"/>
          <a:stretch/>
        </p:blipFill>
        <p:spPr>
          <a:xfrm>
            <a:off x="-7749" y="3215264"/>
            <a:ext cx="5881606" cy="3642736"/>
          </a:xfrm>
          <a:prstGeom prst="rect">
            <a:avLst/>
          </a:prstGeom>
        </p:spPr>
      </p:pic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00B2A9"/>
                </a:solidFill>
              </a:defRPr>
            </a:lvl1pPr>
          </a:lstStyle>
          <a:p>
            <a:fld id="{069F39C8-3270-45C6-978B-13FE86461AAD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145" y="6061152"/>
            <a:ext cx="1770278" cy="7070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8840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0"/>
            <a:ext cx="9144000" cy="768096"/>
          </a:xfrm>
          <a:prstGeom prst="rect">
            <a:avLst/>
          </a:prstGeom>
          <a:gradFill flip="none" rotWithShape="1">
            <a:gsLst>
              <a:gs pos="0">
                <a:srgbClr val="00B2A9">
                  <a:shade val="30000"/>
                  <a:satMod val="115000"/>
                </a:srgbClr>
              </a:gs>
              <a:gs pos="50000">
                <a:srgbClr val="00B2A9">
                  <a:shade val="67500"/>
                  <a:satMod val="115000"/>
                </a:srgbClr>
              </a:gs>
              <a:gs pos="100000">
                <a:srgbClr val="00B2A9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4"/>
          </p:nvPr>
        </p:nvSpPr>
        <p:spPr>
          <a:xfrm>
            <a:off x="405080" y="6378297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4B4F54"/>
                </a:solidFill>
              </a:defRPr>
            </a:lvl1pPr>
          </a:lstStyle>
          <a:p>
            <a:fld id="{069F39C8-3270-45C6-978B-13FE86461AAD}" type="slidenum">
              <a:rPr lang="es-ES" smtClean="0"/>
              <a:t>‹Nº›</a:t>
            </a:fld>
            <a:endParaRPr lang="es-ES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026" y="6242283"/>
            <a:ext cx="1367942" cy="39484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64" t="46683" r="-1" b="-1732"/>
          <a:stretch/>
        </p:blipFill>
        <p:spPr>
          <a:xfrm>
            <a:off x="1" y="0"/>
            <a:ext cx="1133856" cy="70570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7778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4400" smtClean="0"/>
              <a:t>SERVICIO DE </a:t>
            </a:r>
            <a:r>
              <a:rPr sz="4400" smtClean="0"/>
              <a:t>ENFERMERÍA ONCOLÓGICA</a:t>
            </a:r>
            <a:endParaRPr lang="es-ES" sz="44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sz="3200"/>
              <a:t>¿QUÉ ES?</a:t>
            </a:r>
            <a:endParaRPr lang="es-ES" sz="32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sz="2400" smtClean="0"/>
          </a:p>
          <a:p>
            <a:pPr algn="just">
              <a:buFont typeface="Courier New" pitchFamily="49" charset="0"/>
              <a:buChar char="o"/>
            </a:pPr>
            <a:r>
              <a:rPr sz="2400" smtClean="0"/>
              <a:t> El </a:t>
            </a:r>
            <a:r>
              <a:rPr sz="2400"/>
              <a:t>servicio de Triage oncológico de Oncohealth es una plataforma basada en el contacto con la enfermería especialista en cáncer a través de una línea telefónica para el apoyo y soporte de los pacientes con cáncer.</a:t>
            </a:r>
          </a:p>
          <a:p>
            <a:pPr algn="just">
              <a:buFont typeface="Courier New" pitchFamily="49" charset="0"/>
              <a:buChar char="o"/>
            </a:pPr>
            <a:r>
              <a:rPr sz="2400" smtClean="0"/>
              <a:t> Dentro </a:t>
            </a:r>
            <a:r>
              <a:rPr sz="2400"/>
              <a:t>de la Fundación Jímenez Díaz es accesible a cualquier paciente en tratamiento activo para el cáncer.</a:t>
            </a:r>
          </a:p>
          <a:p>
            <a:pPr algn="just">
              <a:buFont typeface="Courier New" pitchFamily="49" charset="0"/>
              <a:buChar char="o"/>
            </a:pPr>
            <a:r>
              <a:rPr sz="2400" smtClean="0"/>
              <a:t> Ofrece </a:t>
            </a:r>
            <a:r>
              <a:rPr sz="2400"/>
              <a:t>el manejo de los síntomas o efectos secundarios relacionados con el cáncer o con su tratamiento.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sz="3200"/>
              <a:t>¿PARA QUIÉN ES?</a:t>
            </a:r>
            <a:endParaRPr lang="es-ES" sz="32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sz="2400" smtClean="0"/>
          </a:p>
          <a:p>
            <a:pPr algn="just">
              <a:buFont typeface="Courier New" pitchFamily="49" charset="0"/>
              <a:buChar char="o"/>
            </a:pPr>
            <a:r>
              <a:rPr sz="2800" smtClean="0"/>
              <a:t>Para </a:t>
            </a:r>
            <a:r>
              <a:rPr sz="2800"/>
              <a:t>pacientes con complicaciones potenciales de su tratamiento de cáncer.</a:t>
            </a:r>
          </a:p>
          <a:p>
            <a:pPr algn="just">
              <a:buFont typeface="Courier New" pitchFamily="49" charset="0"/>
              <a:buChar char="o"/>
            </a:pPr>
            <a:r>
              <a:rPr sz="2800" smtClean="0"/>
              <a:t> Para </a:t>
            </a:r>
            <a:r>
              <a:rPr sz="2800"/>
              <a:t>pacientes que pueden sufrir de las emergencias causadas por el proceso de enfermedad.</a:t>
            </a:r>
          </a:p>
          <a:p>
            <a:pPr algn="just">
              <a:buFont typeface="Courier New" pitchFamily="49" charset="0"/>
              <a:buChar char="o"/>
            </a:pPr>
            <a:r>
              <a:rPr sz="2800" smtClean="0"/>
              <a:t> Para </a:t>
            </a:r>
            <a:r>
              <a:rPr sz="2800"/>
              <a:t>familiares o cuidadores a cargo de pacientes con cáncer.</a:t>
            </a:r>
          </a:p>
          <a:p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sz="3200" smtClean="0"/>
              <a:t>ACCESIBILIDAD</a:t>
            </a:r>
            <a:endParaRPr lang="es-ES" sz="32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sz="3200" smtClean="0"/>
          </a:p>
          <a:p>
            <a:pPr algn="just">
              <a:buFont typeface="Courier New" pitchFamily="49" charset="0"/>
              <a:buChar char="o"/>
            </a:pPr>
            <a:r>
              <a:rPr sz="3200" smtClean="0"/>
              <a:t> Los pacientes </a:t>
            </a:r>
            <a:r>
              <a:rPr sz="3200"/>
              <a:t>se pueden poner en contacto cuando lo necesiten.</a:t>
            </a:r>
          </a:p>
          <a:p>
            <a:pPr algn="just">
              <a:buFont typeface="Courier New" pitchFamily="49" charset="0"/>
              <a:buChar char="o"/>
            </a:pPr>
            <a:r>
              <a:rPr sz="3200" smtClean="0"/>
              <a:t> Los </a:t>
            </a:r>
            <a:r>
              <a:rPr sz="3200"/>
              <a:t>pacientes pueden ser referidos por otro profesional de la salud.</a:t>
            </a:r>
          </a:p>
          <a:p>
            <a:pPr algn="just">
              <a:buFont typeface="Courier New" pitchFamily="49" charset="0"/>
              <a:buChar char="o"/>
            </a:pPr>
            <a:r>
              <a:rPr sz="3200" smtClean="0"/>
              <a:t> No </a:t>
            </a:r>
            <a:r>
              <a:rPr sz="3200"/>
              <a:t>se necesita cita previa.</a:t>
            </a:r>
          </a:p>
          <a:p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>
          <a:xfrm>
            <a:off x="658356" y="1357298"/>
            <a:ext cx="7161669" cy="646534"/>
          </a:xfrm>
        </p:spPr>
        <p:txBody>
          <a:bodyPr/>
          <a:lstStyle/>
          <a:p>
            <a:r>
              <a:rPr sz="3200"/>
              <a:t>ATENDEMOS EL AMPLIO CONJUNTO DE NECESIDADES DEL PACIENTE</a:t>
            </a:r>
            <a:endParaRPr lang="es-ES" sz="32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>
          <a:xfrm>
            <a:off x="658813" y="2643182"/>
            <a:ext cx="7161212" cy="3286148"/>
          </a:xfrm>
        </p:spPr>
        <p:txBody>
          <a:bodyPr/>
          <a:lstStyle/>
          <a:p>
            <a:pPr algn="just">
              <a:buFont typeface="Courier New" pitchFamily="49" charset="0"/>
              <a:buChar char="o"/>
            </a:pPr>
            <a:r>
              <a:rPr sz="2400" smtClean="0"/>
              <a:t> Consejos </a:t>
            </a:r>
            <a:r>
              <a:rPr sz="2400"/>
              <a:t>y apoyo.</a:t>
            </a:r>
          </a:p>
          <a:p>
            <a:pPr algn="just">
              <a:buFont typeface="Courier New" pitchFamily="49" charset="0"/>
              <a:buChar char="o"/>
            </a:pPr>
            <a:r>
              <a:rPr sz="2400" smtClean="0"/>
              <a:t> Requerimientos </a:t>
            </a:r>
            <a:r>
              <a:rPr sz="2400"/>
              <a:t>de educación.</a:t>
            </a:r>
          </a:p>
          <a:p>
            <a:pPr algn="just">
              <a:buFont typeface="Courier New" pitchFamily="49" charset="0"/>
              <a:buChar char="o"/>
            </a:pPr>
            <a:r>
              <a:rPr sz="2400" smtClean="0"/>
              <a:t> Cuidados </a:t>
            </a:r>
            <a:r>
              <a:rPr sz="2400"/>
              <a:t>de enfermería.</a:t>
            </a:r>
          </a:p>
          <a:p>
            <a:pPr algn="just">
              <a:buFont typeface="Courier New" pitchFamily="49" charset="0"/>
              <a:buChar char="o"/>
            </a:pPr>
            <a:r>
              <a:rPr sz="2400"/>
              <a:t>Problemas de emergencia.</a:t>
            </a:r>
          </a:p>
          <a:p>
            <a:pPr algn="just"/>
            <a:r>
              <a:rPr sz="2400"/>
              <a:t>La gente con cáncer a menudo desarrolla nuevos y graves problemas que requieren una respuesta urgente a consecuencia del cáncer o de su tratamiento.</a:t>
            </a:r>
          </a:p>
          <a:p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sz="3200"/>
              <a:t>CARACTERÍSTICAS DEL SERVICIO</a:t>
            </a:r>
            <a:endParaRPr lang="es-ES" sz="32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sz="2400" smtClean="0"/>
          </a:p>
          <a:p>
            <a:pPr>
              <a:buFont typeface="Courier New" pitchFamily="49" charset="0"/>
              <a:buChar char="o"/>
            </a:pPr>
            <a:r>
              <a:rPr sz="2400"/>
              <a:t> </a:t>
            </a:r>
            <a:r>
              <a:rPr sz="2400" smtClean="0"/>
              <a:t>Revisión </a:t>
            </a:r>
            <a:r>
              <a:rPr sz="2400"/>
              <a:t>temprana por una enfermera especializada o un oncólogo.</a:t>
            </a:r>
          </a:p>
          <a:p>
            <a:pPr>
              <a:buFont typeface="Courier New" pitchFamily="49" charset="0"/>
              <a:buChar char="o"/>
            </a:pPr>
            <a:r>
              <a:rPr sz="2400" smtClean="0"/>
              <a:t> Acceso </a:t>
            </a:r>
            <a:r>
              <a:rPr sz="2400"/>
              <a:t>a asesoramiento y seguimiento telefónico.</a:t>
            </a:r>
          </a:p>
          <a:p>
            <a:pPr>
              <a:buFont typeface="Courier New" pitchFamily="49" charset="0"/>
              <a:buChar char="o"/>
            </a:pPr>
            <a:r>
              <a:rPr sz="2400" smtClean="0"/>
              <a:t> Acceso </a:t>
            </a:r>
            <a:r>
              <a:rPr sz="2400"/>
              <a:t>a información individual para cada paciente.</a:t>
            </a:r>
          </a:p>
          <a:p>
            <a:pPr>
              <a:buFont typeface="Courier New" pitchFamily="49" charset="0"/>
              <a:buChar char="o"/>
            </a:pPr>
            <a:r>
              <a:rPr sz="2400" smtClean="0"/>
              <a:t> Coordinación </a:t>
            </a:r>
            <a:r>
              <a:rPr sz="2400"/>
              <a:t>con el servicio de urgencias.</a:t>
            </a:r>
          </a:p>
          <a:p>
            <a:pPr>
              <a:buFont typeface="Courier New" pitchFamily="49" charset="0"/>
              <a:buChar char="o"/>
            </a:pPr>
            <a:r>
              <a:rPr sz="2400" smtClean="0"/>
              <a:t> Protocolos </a:t>
            </a:r>
            <a:r>
              <a:rPr sz="2400"/>
              <a:t>para el manejo de emergencias oncológicas y guías de acceso del servicio de urgencias y la planta de hospitalización.</a:t>
            </a:r>
          </a:p>
          <a:p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>
          <a:xfrm>
            <a:off x="658356" y="1214422"/>
            <a:ext cx="7161669" cy="500066"/>
          </a:xfrm>
        </p:spPr>
        <p:txBody>
          <a:bodyPr/>
          <a:lstStyle/>
          <a:p>
            <a:r>
              <a:rPr sz="3200"/>
              <a:t>¿POR QUÉ VALE LA PENA?</a:t>
            </a:r>
            <a:endParaRPr lang="es-ES" sz="32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>
          <a:xfrm>
            <a:off x="658813" y="1785927"/>
            <a:ext cx="7161212" cy="554950"/>
          </a:xfrm>
        </p:spPr>
        <p:txBody>
          <a:bodyPr/>
          <a:lstStyle/>
          <a:p>
            <a:pPr algn="just">
              <a:buFont typeface="Courier New" pitchFamily="49" charset="0"/>
              <a:buChar char="o"/>
            </a:pPr>
            <a:r>
              <a:rPr sz="2000" smtClean="0"/>
              <a:t> </a:t>
            </a:r>
            <a:r>
              <a:rPr sz="2000" b="1" smtClean="0"/>
              <a:t>Reduce </a:t>
            </a:r>
            <a:r>
              <a:rPr sz="2000" b="1"/>
              <a:t>las admisiones </a:t>
            </a:r>
            <a:r>
              <a:rPr sz="2000"/>
              <a:t>de emergencia.</a:t>
            </a:r>
          </a:p>
          <a:p>
            <a:pPr algn="just">
              <a:buFont typeface="Courier New" pitchFamily="49" charset="0"/>
              <a:buChar char="o"/>
            </a:pPr>
            <a:r>
              <a:rPr sz="2000" smtClean="0"/>
              <a:t> Reduce </a:t>
            </a:r>
            <a:r>
              <a:rPr sz="2000"/>
              <a:t>el </a:t>
            </a:r>
            <a:r>
              <a:rPr sz="2000" b="1"/>
              <a:t>tiempo de estancia </a:t>
            </a:r>
            <a:r>
              <a:rPr sz="2000"/>
              <a:t>hospitalaria.</a:t>
            </a:r>
          </a:p>
          <a:p>
            <a:pPr algn="just">
              <a:buFont typeface="Courier New" pitchFamily="49" charset="0"/>
              <a:buChar char="o"/>
            </a:pPr>
            <a:r>
              <a:rPr sz="2000" smtClean="0"/>
              <a:t> Mejora </a:t>
            </a:r>
            <a:r>
              <a:rPr sz="2000"/>
              <a:t>en </a:t>
            </a:r>
            <a:r>
              <a:rPr sz="2000" b="1"/>
              <a:t>calidad y seguridad</a:t>
            </a:r>
            <a:r>
              <a:rPr sz="2000"/>
              <a:t>.</a:t>
            </a:r>
          </a:p>
          <a:p>
            <a:pPr algn="just">
              <a:buFont typeface="Courier New" pitchFamily="49" charset="0"/>
              <a:buChar char="o"/>
            </a:pPr>
            <a:r>
              <a:rPr sz="2000" smtClean="0"/>
              <a:t> Gestiona </a:t>
            </a:r>
            <a:r>
              <a:rPr sz="2000"/>
              <a:t>adecuadamente a los </a:t>
            </a:r>
            <a:r>
              <a:rPr sz="2000" b="1"/>
              <a:t>pacientes con riesgo potencial </a:t>
            </a:r>
            <a:r>
              <a:rPr sz="2000"/>
              <a:t>de sepsis neutropénica.</a:t>
            </a:r>
          </a:p>
          <a:p>
            <a:pPr algn="just">
              <a:buFont typeface="Courier New" pitchFamily="49" charset="0"/>
              <a:buChar char="o"/>
            </a:pPr>
            <a:r>
              <a:rPr sz="2000" smtClean="0"/>
              <a:t> Revisión y evaluación consensuada por los miembros del servicio de Triage.</a:t>
            </a:r>
          </a:p>
          <a:p>
            <a:pPr algn="just">
              <a:buFont typeface="Courier New" pitchFamily="49" charset="0"/>
              <a:buChar char="o"/>
            </a:pPr>
            <a:r>
              <a:rPr sz="2000" smtClean="0"/>
              <a:t> Reduce </a:t>
            </a:r>
            <a:r>
              <a:rPr sz="2000"/>
              <a:t>los procedimientos clínicos innecesarios.</a:t>
            </a:r>
          </a:p>
          <a:p>
            <a:pPr algn="just">
              <a:buFont typeface="Courier New" pitchFamily="49" charset="0"/>
              <a:buChar char="o"/>
            </a:pPr>
            <a:r>
              <a:rPr sz="2000" smtClean="0"/>
              <a:t> Reduce </a:t>
            </a:r>
            <a:r>
              <a:rPr sz="2000"/>
              <a:t>los tiempos de espera.</a:t>
            </a:r>
          </a:p>
          <a:p>
            <a:pPr algn="just">
              <a:buFont typeface="Courier New" pitchFamily="49" charset="0"/>
              <a:buChar char="o"/>
            </a:pPr>
            <a:r>
              <a:rPr sz="2000" smtClean="0"/>
              <a:t> Aumenta </a:t>
            </a:r>
            <a:r>
              <a:rPr sz="2000"/>
              <a:t>la </a:t>
            </a:r>
            <a:r>
              <a:rPr sz="2000" b="1"/>
              <a:t>satisfacción</a:t>
            </a:r>
            <a:r>
              <a:rPr sz="2000"/>
              <a:t> de los pacientes.</a:t>
            </a:r>
          </a:p>
          <a:p>
            <a:pPr algn="just">
              <a:buFont typeface="Courier New" pitchFamily="49" charset="0"/>
              <a:buChar char="o"/>
            </a:pPr>
            <a:r>
              <a:rPr sz="2000" smtClean="0"/>
              <a:t> Disminuye </a:t>
            </a:r>
            <a:r>
              <a:rPr sz="2000"/>
              <a:t>las quejas.</a:t>
            </a:r>
          </a:p>
          <a:p>
            <a:pPr algn="just">
              <a:buFont typeface="Courier New" pitchFamily="49" charset="0"/>
              <a:buChar char="o"/>
            </a:pPr>
            <a:r>
              <a:rPr sz="2000" smtClean="0"/>
              <a:t> </a:t>
            </a:r>
            <a:r>
              <a:rPr sz="2000" b="1" smtClean="0"/>
              <a:t>Disminuye la morbi-mortalidad </a:t>
            </a:r>
            <a:r>
              <a:rPr sz="2000" smtClean="0"/>
              <a:t>precoz de los tratamientos oncológicos.</a:t>
            </a:r>
          </a:p>
          <a:p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00298" y="714356"/>
            <a:ext cx="1071570" cy="428628"/>
          </a:xfrm>
        </p:spPr>
        <p:txBody>
          <a:bodyPr>
            <a:normAutofit/>
          </a:bodyPr>
          <a:lstStyle/>
          <a:p>
            <a:r>
              <a:rPr lang="es-ES" sz="1100" b="0" dirty="0" smtClean="0"/>
              <a:t>ENFERMERA ESPECIALISTA</a:t>
            </a:r>
            <a:endParaRPr lang="es-ES" sz="1100" b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72132" y="571480"/>
            <a:ext cx="1285884" cy="571504"/>
          </a:xfrm>
        </p:spPr>
        <p:txBody>
          <a:bodyPr>
            <a:noAutofit/>
          </a:bodyPr>
          <a:lstStyle/>
          <a:p>
            <a:r>
              <a:rPr lang="es-ES" sz="1100" dirty="0" smtClean="0"/>
              <a:t>HOJA DE EVALUACIÓN DE TRIAGE</a:t>
            </a:r>
            <a:endParaRPr lang="es-ES" sz="11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3158" b="13158"/>
          <a:stretch>
            <a:fillRect/>
          </a:stretch>
        </p:blipFill>
        <p:spPr bwMode="auto">
          <a:xfrm>
            <a:off x="714348" y="857232"/>
            <a:ext cx="785818" cy="777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1285860"/>
            <a:ext cx="7429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68" y="2714620"/>
            <a:ext cx="107157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71934" y="2714620"/>
            <a:ext cx="900110" cy="661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2" name="AutoShape 8" descr="Resultado de imagen de imagen telefono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AutoShape 10" descr="Resultado de imagen de imagen telefono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2" name="11 Imagen" descr="untitl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15008" y="2643182"/>
            <a:ext cx="838198" cy="838198"/>
          </a:xfrm>
          <a:prstGeom prst="rect">
            <a:avLst/>
          </a:prstGeom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4348" y="1857364"/>
            <a:ext cx="759096" cy="671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4" name="13 Gráfico"/>
          <p:cNvGraphicFramePr/>
          <p:nvPr/>
        </p:nvGraphicFramePr>
        <p:xfrm flipV="1">
          <a:off x="1524000" y="7286652"/>
          <a:ext cx="47604" cy="71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5" name="14 Gráfico"/>
          <p:cNvGraphicFramePr/>
          <p:nvPr/>
        </p:nvGraphicFramePr>
        <p:xfrm>
          <a:off x="5643570" y="1214422"/>
          <a:ext cx="1071570" cy="785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cxnSp>
        <p:nvCxnSpPr>
          <p:cNvPr id="19" name="18 Conector recto de flecha"/>
          <p:cNvCxnSpPr/>
          <p:nvPr/>
        </p:nvCxnSpPr>
        <p:spPr>
          <a:xfrm>
            <a:off x="1643042" y="1285860"/>
            <a:ext cx="78581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 flipV="1">
            <a:off x="1571604" y="1785926"/>
            <a:ext cx="85725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3571868" y="1785926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 rot="10800000" flipV="1">
            <a:off x="4714876" y="2143116"/>
            <a:ext cx="121444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>
            <a:off x="6286512" y="2143116"/>
            <a:ext cx="121444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 rot="5400000">
            <a:off x="5857884" y="235743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3071802" y="214290"/>
            <a:ext cx="2428892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b="1" dirty="0" smtClean="0">
                <a:ln>
                  <a:solidFill>
                    <a:schemeClr val="bg1"/>
                  </a:solidFill>
                </a:ln>
              </a:rPr>
              <a:t>DIAGRAMA DEL TRIAGE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4000496" y="3429000"/>
            <a:ext cx="1071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rgbClr val="92D050"/>
                </a:solidFill>
              </a:rPr>
              <a:t>CONSEJO E INSTRUCCIONES</a:t>
            </a:r>
            <a:endParaRPr lang="es-ES" sz="1000" dirty="0">
              <a:solidFill>
                <a:srgbClr val="92D050"/>
              </a:solidFill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5572132" y="3500438"/>
            <a:ext cx="12144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rgbClr val="FFC000"/>
                </a:solidFill>
              </a:rPr>
              <a:t>SEGUIMIENTO Y REEVALUACIÓN TELEFÓNICA</a:t>
            </a:r>
            <a:endParaRPr lang="es-ES" sz="1000" dirty="0">
              <a:solidFill>
                <a:srgbClr val="FFC000"/>
              </a:solidFill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7143768" y="3500438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rgbClr val="FF0000"/>
                </a:solidFill>
              </a:rPr>
              <a:t>EVALUACIÓN FÍSICA</a:t>
            </a:r>
            <a:endParaRPr lang="es-ES" sz="1000" dirty="0">
              <a:solidFill>
                <a:srgbClr val="FF0000"/>
              </a:solidFill>
            </a:endParaRPr>
          </a:p>
        </p:txBody>
      </p:sp>
      <p:cxnSp>
        <p:nvCxnSpPr>
          <p:cNvPr id="41" name="40 Conector recto de flecha"/>
          <p:cNvCxnSpPr/>
          <p:nvPr/>
        </p:nvCxnSpPr>
        <p:spPr>
          <a:xfrm rot="10800000" flipV="1">
            <a:off x="6286512" y="4071942"/>
            <a:ext cx="128588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/>
          <p:nvPr/>
        </p:nvCxnSpPr>
        <p:spPr>
          <a:xfrm rot="5400000">
            <a:off x="5715008" y="450057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/>
          <p:nvPr/>
        </p:nvCxnSpPr>
        <p:spPr>
          <a:xfrm>
            <a:off x="4429124" y="4071942"/>
            <a:ext cx="128588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4929198"/>
            <a:ext cx="67151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47 Rectángulo"/>
          <p:cNvSpPr/>
          <p:nvPr/>
        </p:nvSpPr>
        <p:spPr>
          <a:xfrm>
            <a:off x="1000100" y="4429132"/>
            <a:ext cx="2714644" cy="15716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REVISIÓN DE TODAS LAS EVALUACIONES DE TRIAGE EN 24H</a:t>
            </a:r>
          </a:p>
          <a:p>
            <a:pPr algn="ctr"/>
            <a:endParaRPr lang="es-ES" sz="10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1000" dirty="0" smtClean="0">
                <a:solidFill>
                  <a:srgbClr val="FF0000"/>
                </a:solidFill>
              </a:rPr>
              <a:t> ¿</a:t>
            </a:r>
            <a:r>
              <a:rPr lang="es-ES" sz="1000" b="1" dirty="0" smtClean="0">
                <a:solidFill>
                  <a:srgbClr val="FF0000"/>
                </a:solidFill>
              </a:rPr>
              <a:t>QUÉ HA PASADO CON LOS PACIENTES EN ROJO?</a:t>
            </a:r>
          </a:p>
          <a:p>
            <a:pPr>
              <a:buFont typeface="Arial" pitchFamily="34" charset="0"/>
              <a:buChar char="•"/>
            </a:pPr>
            <a:r>
              <a:rPr lang="es-ES" sz="1000" dirty="0" smtClean="0">
                <a:solidFill>
                  <a:srgbClr val="FFC000"/>
                </a:solidFill>
              </a:rPr>
              <a:t> </a:t>
            </a:r>
            <a:r>
              <a:rPr lang="es-ES" sz="1000" b="1" dirty="0" smtClean="0">
                <a:solidFill>
                  <a:srgbClr val="FFC000"/>
                </a:solidFill>
              </a:rPr>
              <a:t>LLAMAR Y REEVALUAR PACIENTES EN AMBAR</a:t>
            </a:r>
          </a:p>
          <a:p>
            <a:pPr>
              <a:buFont typeface="Arial" pitchFamily="34" charset="0"/>
              <a:buChar char="•"/>
            </a:pPr>
            <a:r>
              <a:rPr lang="es-ES" sz="1000" b="1" dirty="0" smtClean="0">
                <a:solidFill>
                  <a:srgbClr val="92D050"/>
                </a:solidFill>
              </a:rPr>
              <a:t>CONFIRMAR DECISIÓN PACIENTES EN VERDE</a:t>
            </a:r>
          </a:p>
          <a:p>
            <a:endParaRPr lang="es-ES" sz="1000" dirty="0" smtClean="0"/>
          </a:p>
        </p:txBody>
      </p:sp>
      <p:cxnSp>
        <p:nvCxnSpPr>
          <p:cNvPr id="50" name="49 Conector recto de flecha"/>
          <p:cNvCxnSpPr/>
          <p:nvPr/>
        </p:nvCxnSpPr>
        <p:spPr>
          <a:xfrm rot="10800000">
            <a:off x="4000496" y="5286388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áginas quironsalud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417</Words>
  <Application>Microsoft Office PowerPoint</Application>
  <PresentationFormat>Presentación en pantalla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Páginas quironsalud</vt:lpstr>
      <vt:lpstr>SERVICIO DE ENFERMERÍA ONCOLÓGICA</vt:lpstr>
      <vt:lpstr>Diapositiva 2</vt:lpstr>
      <vt:lpstr>Diapositiva 3</vt:lpstr>
      <vt:lpstr>Diapositiva 4</vt:lpstr>
      <vt:lpstr>Diapositiva 5</vt:lpstr>
      <vt:lpstr>Diapositiva 6</vt:lpstr>
      <vt:lpstr>Diapositiva 7</vt:lpstr>
      <vt:lpstr>ENFERMERA ESPECIALISTA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SERVICIO DE ENFERMERÍA ONCOLÓGICA</dc:title>
  <dc:creator>marta.palbacete</dc:creator>
  <cp:lastModifiedBy>marta.palbacete</cp:lastModifiedBy>
  <cp:revision>14</cp:revision>
  <dcterms:created xsi:type="dcterms:W3CDTF">2015-08-13T10:53:06Z</dcterms:created>
  <dcterms:modified xsi:type="dcterms:W3CDTF">2015-08-13T13:06:14Z</dcterms:modified>
</cp:coreProperties>
</file>